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5" r:id="rId6"/>
    <p:sldId id="266" r:id="rId7"/>
    <p:sldId id="271" r:id="rId8"/>
    <p:sldId id="262" r:id="rId9"/>
    <p:sldId id="263" r:id="rId10"/>
    <p:sldId id="264" r:id="rId11"/>
    <p:sldId id="269" r:id="rId12"/>
    <p:sldId id="270" r:id="rId13"/>
    <p:sldId id="272" r:id="rId14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588" y="9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400D-9E58-490C-9BA9-960CA6A4CD72}" type="datetimeFigureOut">
              <a:rPr lang="zh-TW" altLang="en-US" smtClean="0"/>
              <a:t>2014/10/8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D7941-41F9-4B58-B850-919F247D8F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4089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400D-9E58-490C-9BA9-960CA6A4CD72}" type="datetimeFigureOut">
              <a:rPr lang="zh-TW" altLang="en-US" smtClean="0"/>
              <a:t>2014/10/8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D7941-41F9-4B58-B850-919F247D8F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7040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400D-9E58-490C-9BA9-960CA6A4CD72}" type="datetimeFigureOut">
              <a:rPr lang="zh-TW" altLang="en-US" smtClean="0"/>
              <a:t>2014/10/8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D7941-41F9-4B58-B850-919F247D8F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2898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400D-9E58-490C-9BA9-960CA6A4CD72}" type="datetimeFigureOut">
              <a:rPr lang="zh-TW" altLang="en-US" smtClean="0"/>
              <a:t>2014/10/8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D7941-41F9-4B58-B850-919F247D8F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3901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400D-9E58-490C-9BA9-960CA6A4CD72}" type="datetimeFigureOut">
              <a:rPr lang="zh-TW" altLang="en-US" smtClean="0"/>
              <a:t>2014/10/8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D7941-41F9-4B58-B850-919F247D8F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800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400D-9E58-490C-9BA9-960CA6A4CD72}" type="datetimeFigureOut">
              <a:rPr lang="zh-TW" altLang="en-US" smtClean="0"/>
              <a:t>2014/10/8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D7941-41F9-4B58-B850-919F247D8F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4908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400D-9E58-490C-9BA9-960CA6A4CD72}" type="datetimeFigureOut">
              <a:rPr lang="zh-TW" altLang="en-US" smtClean="0"/>
              <a:t>2014/10/8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D7941-41F9-4B58-B850-919F247D8F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2723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400D-9E58-490C-9BA9-960CA6A4CD72}" type="datetimeFigureOut">
              <a:rPr lang="zh-TW" altLang="en-US" smtClean="0"/>
              <a:t>2014/10/8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D7941-41F9-4B58-B850-919F247D8F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1428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400D-9E58-490C-9BA9-960CA6A4CD72}" type="datetimeFigureOut">
              <a:rPr lang="zh-TW" altLang="en-US" smtClean="0"/>
              <a:t>2014/10/8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D7941-41F9-4B58-B850-919F247D8F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522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400D-9E58-490C-9BA9-960CA6A4CD72}" type="datetimeFigureOut">
              <a:rPr lang="zh-TW" altLang="en-US" smtClean="0"/>
              <a:t>2014/10/8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D7941-41F9-4B58-B850-919F247D8F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6320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400D-9E58-490C-9BA9-960CA6A4CD72}" type="datetimeFigureOut">
              <a:rPr lang="zh-TW" altLang="en-US" smtClean="0"/>
              <a:t>2014/10/8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D7941-41F9-4B58-B850-919F247D8F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070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C400D-9E58-490C-9BA9-960CA6A4CD72}" type="datetimeFigureOut">
              <a:rPr lang="zh-TW" altLang="en-US" smtClean="0"/>
              <a:t>2014/10/8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D7941-41F9-4B58-B850-919F247D8F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104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8784976" cy="6336704"/>
          </a:xfrm>
        </p:spPr>
        <p:txBody>
          <a:bodyPr>
            <a:normAutofit fontScale="90000"/>
          </a:bodyPr>
          <a:lstStyle/>
          <a:p>
            <a:r>
              <a:rPr lang="en-US" altLang="zh-TW" sz="5300" dirty="0" smtClean="0"/>
              <a:t/>
            </a:r>
            <a:br>
              <a:rPr lang="en-US" altLang="zh-TW" sz="5300" dirty="0" smtClean="0"/>
            </a:br>
            <a:r>
              <a:rPr lang="en-US" altLang="zh-TW" sz="5300" dirty="0"/>
              <a:t/>
            </a:r>
            <a:br>
              <a:rPr lang="en-US" altLang="zh-TW" sz="5300" dirty="0"/>
            </a:br>
            <a:r>
              <a:rPr lang="en-US" altLang="zh-TW" sz="6700" b="1" dirty="0" smtClean="0"/>
              <a:t>103</a:t>
            </a:r>
            <a:r>
              <a:rPr lang="zh-TW" altLang="en-US" sz="6700" b="1" dirty="0" smtClean="0"/>
              <a:t>年國慶焰火在臺中</a:t>
            </a:r>
            <a:r>
              <a:rPr lang="en-US" altLang="zh-TW" sz="6700" b="1" dirty="0" smtClean="0"/>
              <a:t/>
            </a:r>
            <a:br>
              <a:rPr lang="en-US" altLang="zh-TW" sz="6700" b="1" dirty="0" smtClean="0"/>
            </a:br>
            <a:r>
              <a:rPr lang="zh-TW" altLang="en-US" sz="6700" b="1" dirty="0"/>
              <a:t>媒體</a:t>
            </a:r>
            <a:r>
              <a:rPr lang="zh-TW" altLang="en-US" sz="6700" b="1" dirty="0" smtClean="0"/>
              <a:t>包</a:t>
            </a:r>
            <a:r>
              <a:rPr lang="en-US" altLang="zh-TW" sz="6700" b="1" dirty="0" smtClean="0"/>
              <a:t/>
            </a:r>
            <a:br>
              <a:rPr lang="en-US" altLang="zh-TW" sz="6700" b="1" dirty="0" smtClean="0"/>
            </a:br>
            <a:r>
              <a:rPr lang="en-US" altLang="zh-TW" sz="5300" dirty="0"/>
              <a:t/>
            </a:r>
            <a:br>
              <a:rPr lang="en-US" altLang="zh-TW" sz="5300" dirty="0"/>
            </a:br>
            <a:r>
              <a:rPr lang="zh-TW" altLang="en-US" sz="4000" dirty="0" smtClean="0"/>
              <a:t>臺中市政府觀光旅遊局製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聯絡人   曹忠猷  </a:t>
            </a:r>
            <a:r>
              <a:rPr lang="en-US" altLang="zh-TW" sz="4000" dirty="0" smtClean="0"/>
              <a:t>0933-573-838</a:t>
            </a:r>
            <a:br>
              <a:rPr lang="en-US" altLang="zh-TW" sz="4000" dirty="0" smtClean="0"/>
            </a:br>
            <a:r>
              <a:rPr lang="zh-TW" altLang="en-US" sz="4000" dirty="0" smtClean="0"/>
              <a:t>                吳</a:t>
            </a:r>
            <a:r>
              <a:rPr lang="zh-TW" altLang="en-US" sz="4000" dirty="0"/>
              <a:t>致</a:t>
            </a:r>
            <a:r>
              <a:rPr lang="zh-TW" altLang="en-US" sz="4000" dirty="0" smtClean="0"/>
              <a:t>萱  </a:t>
            </a:r>
            <a:r>
              <a:rPr lang="en-US" altLang="zh-TW" sz="4000" dirty="0" smtClean="0"/>
              <a:t>0937-228-736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156840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10</a:t>
            </a:r>
            <a:r>
              <a:rPr lang="zh-TW" altLang="en-US" dirty="0" smtClean="0"/>
              <a:t>月</a:t>
            </a:r>
            <a:r>
              <a:rPr lang="en-US" altLang="zh-TW" dirty="0" smtClean="0"/>
              <a:t>10</a:t>
            </a:r>
            <a:r>
              <a:rPr lang="zh-TW" altLang="en-US" dirty="0" smtClean="0"/>
              <a:t>日 晚會流程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sz="1800" b="1" dirty="0"/>
              <a:t>主持人</a:t>
            </a:r>
            <a:r>
              <a:rPr lang="en-US" altLang="zh-TW" sz="1800" b="1" dirty="0"/>
              <a:t>:</a:t>
            </a:r>
            <a:r>
              <a:rPr lang="zh-TW" altLang="zh-TW" sz="1800" b="1" dirty="0"/>
              <a:t>岑永康</a:t>
            </a:r>
            <a:r>
              <a:rPr lang="en-US" altLang="zh-TW" sz="1800" b="1" dirty="0"/>
              <a:t>+</a:t>
            </a:r>
            <a:r>
              <a:rPr lang="zh-TW" altLang="zh-TW" sz="1800" b="1" dirty="0"/>
              <a:t>吳怡霈</a:t>
            </a:r>
            <a:endParaRPr lang="zh-TW" altLang="en-US" sz="18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877150"/>
              </p:ext>
            </p:extLst>
          </p:nvPr>
        </p:nvGraphicFramePr>
        <p:xfrm>
          <a:off x="611560" y="1628801"/>
          <a:ext cx="8064896" cy="49356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23031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1700-1720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麋先生（</a:t>
                      </a:r>
                      <a:r>
                        <a:rPr lang="en-US" sz="1800" kern="100">
                          <a:effectLst/>
                        </a:rPr>
                        <a:t>5</a:t>
                      </a:r>
                      <a:r>
                        <a:rPr lang="zh-TW" sz="1800" kern="100">
                          <a:effectLst/>
                        </a:rPr>
                        <a:t>首歌）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33339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1725-1745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嘴哥（</a:t>
                      </a:r>
                      <a:r>
                        <a:rPr lang="en-US" sz="1800" kern="100">
                          <a:effectLst/>
                        </a:rPr>
                        <a:t>5</a:t>
                      </a:r>
                      <a:r>
                        <a:rPr lang="zh-TW" sz="1800" kern="100">
                          <a:effectLst/>
                        </a:rPr>
                        <a:t>首歌）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27112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1750-1810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柒拾趴（</a:t>
                      </a:r>
                      <a:r>
                        <a:rPr lang="en-US" sz="1800" kern="100" dirty="0">
                          <a:effectLst/>
                        </a:rPr>
                        <a:t>5</a:t>
                      </a:r>
                      <a:r>
                        <a:rPr lang="zh-TW" sz="1800" kern="100" dirty="0">
                          <a:effectLst/>
                        </a:rPr>
                        <a:t>首歌）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29719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1815-1835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光引擎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263038"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1845-1900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長官致詞</a:t>
                      </a:r>
                      <a:r>
                        <a:rPr lang="en-US" sz="1800" kern="100" dirty="0">
                          <a:effectLst/>
                        </a:rPr>
                        <a:t>+</a:t>
                      </a:r>
                      <a:r>
                        <a:rPr lang="zh-TW" sz="1800" kern="100" dirty="0">
                          <a:effectLst/>
                        </a:rPr>
                        <a:t>啟動儀式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10287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貴賓１：馬總統英九致詞</a:t>
                      </a:r>
                      <a:r>
                        <a:rPr lang="en-US" sz="1800" kern="100" dirty="0">
                          <a:effectLst/>
                        </a:rPr>
                        <a:t> (4</a:t>
                      </a:r>
                      <a:r>
                        <a:rPr lang="zh-TW" sz="1800" kern="100" dirty="0">
                          <a:effectLst/>
                        </a:rPr>
                        <a:t>分鐘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TW" sz="1800" kern="100" dirty="0">
                        <a:effectLst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貴賓２：王院長金平致詞</a:t>
                      </a:r>
                      <a:r>
                        <a:rPr lang="en-US" sz="1800" kern="100" dirty="0">
                          <a:effectLst/>
                        </a:rPr>
                        <a:t> (3</a:t>
                      </a:r>
                      <a:r>
                        <a:rPr lang="zh-TW" sz="1800" kern="100" dirty="0">
                          <a:effectLst/>
                        </a:rPr>
                        <a:t>分鐘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TW" sz="1800" kern="100" dirty="0">
                        <a:effectLst/>
                      </a:endParaRPr>
                    </a:p>
                    <a:p>
                      <a:pPr marL="635" indent="-635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貴賓３：胡市長志強致詞</a:t>
                      </a:r>
                      <a:r>
                        <a:rPr lang="en-US" sz="1800" kern="100" dirty="0">
                          <a:effectLst/>
                        </a:rPr>
                        <a:t> (3</a:t>
                      </a:r>
                      <a:r>
                        <a:rPr lang="zh-TW" sz="1800" kern="100" dirty="0">
                          <a:effectLst/>
                        </a:rPr>
                        <a:t>分鐘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27112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1900-1940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雙十煙火</a:t>
                      </a:r>
                      <a:r>
                        <a:rPr lang="en-US" sz="1800" kern="100" dirty="0">
                          <a:effectLst/>
                        </a:rPr>
                        <a:t>(</a:t>
                      </a:r>
                      <a:r>
                        <a:rPr lang="zh-TW" sz="1800" kern="100" dirty="0">
                          <a:effectLst/>
                        </a:rPr>
                        <a:t>主持人</a:t>
                      </a:r>
                      <a:r>
                        <a:rPr lang="en-US" sz="1800" kern="100" dirty="0">
                          <a:effectLst/>
                        </a:rPr>
                        <a:t>VO)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27112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1940-1945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主持人</a:t>
                      </a:r>
                      <a:r>
                        <a:rPr lang="en-US" sz="1800" kern="100" dirty="0">
                          <a:effectLst/>
                        </a:rPr>
                        <a:t>:</a:t>
                      </a:r>
                      <a:r>
                        <a:rPr lang="zh-TW" sz="1800" kern="100" dirty="0">
                          <a:effectLst/>
                        </a:rPr>
                        <a:t>岑永康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27112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1945-2005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朱俐靜</a:t>
                      </a:r>
                      <a:r>
                        <a:rPr lang="en-US" sz="1800" kern="100" dirty="0">
                          <a:effectLst/>
                        </a:rPr>
                        <a:t>(4</a:t>
                      </a:r>
                      <a:r>
                        <a:rPr lang="zh-TW" sz="1800" kern="100" dirty="0">
                          <a:effectLst/>
                        </a:rPr>
                        <a:t>首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27112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2005-2030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嚴爵</a:t>
                      </a:r>
                      <a:r>
                        <a:rPr lang="en-US" sz="1800" kern="100" dirty="0">
                          <a:effectLst/>
                        </a:rPr>
                        <a:t>+Band (4</a:t>
                      </a:r>
                      <a:r>
                        <a:rPr lang="zh-TW" sz="1800" kern="100" dirty="0">
                          <a:effectLst/>
                        </a:rPr>
                        <a:t>首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27112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2030-2050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家家</a:t>
                      </a:r>
                      <a:r>
                        <a:rPr lang="en-US" sz="1800" kern="100" dirty="0">
                          <a:effectLst/>
                        </a:rPr>
                        <a:t> (4</a:t>
                      </a:r>
                      <a:r>
                        <a:rPr lang="zh-TW" sz="1800" kern="100" dirty="0">
                          <a:effectLst/>
                        </a:rPr>
                        <a:t>首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27112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2050-2110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徐佳瑩</a:t>
                      </a:r>
                      <a:r>
                        <a:rPr lang="en-US" sz="1800" kern="100" dirty="0">
                          <a:effectLst/>
                        </a:rPr>
                        <a:t> (4</a:t>
                      </a:r>
                      <a:r>
                        <a:rPr lang="zh-TW" sz="1800" kern="100" dirty="0">
                          <a:effectLst/>
                        </a:rPr>
                        <a:t>首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2110-2140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MP</a:t>
                      </a:r>
                      <a:r>
                        <a:rPr lang="zh-TW" sz="1800" kern="100" dirty="0">
                          <a:effectLst/>
                        </a:rPr>
                        <a:t>魔幻力量</a:t>
                      </a:r>
                      <a:r>
                        <a:rPr lang="en-US" sz="1800" kern="100" dirty="0">
                          <a:effectLst/>
                        </a:rPr>
                        <a:t>+Band (20~25</a:t>
                      </a:r>
                      <a:r>
                        <a:rPr lang="zh-TW" sz="1800" kern="100" dirty="0">
                          <a:effectLst/>
                        </a:rPr>
                        <a:t>分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27112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2140-2158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謝金燕</a:t>
                      </a:r>
                      <a:r>
                        <a:rPr lang="en-US" sz="1800" kern="100" dirty="0">
                          <a:effectLst/>
                        </a:rPr>
                        <a:t>(4</a:t>
                      </a:r>
                      <a:r>
                        <a:rPr lang="zh-TW" sz="1800" kern="100" dirty="0">
                          <a:effectLst/>
                        </a:rPr>
                        <a:t>首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27112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2158~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Ending+Roll</a:t>
                      </a:r>
                      <a:r>
                        <a:rPr lang="zh-TW" sz="1800" kern="100" dirty="0">
                          <a:effectLst/>
                        </a:rPr>
                        <a:t>卡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790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10</a:t>
            </a:r>
            <a:r>
              <a:rPr lang="zh-TW" altLang="en-US" dirty="0" smtClean="0"/>
              <a:t>月</a:t>
            </a:r>
            <a:r>
              <a:rPr lang="en-US" altLang="zh-TW" dirty="0" smtClean="0"/>
              <a:t>11</a:t>
            </a:r>
            <a:r>
              <a:rPr lang="zh-TW" altLang="en-US" dirty="0" smtClean="0"/>
              <a:t>日 晚會流程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sz="1800" b="1" dirty="0"/>
              <a:t>主持人</a:t>
            </a:r>
            <a:r>
              <a:rPr lang="en-US" altLang="zh-TW" sz="1800" b="1" dirty="0"/>
              <a:t>: JR+</a:t>
            </a:r>
            <a:r>
              <a:rPr lang="zh-TW" altLang="zh-TW" sz="1800" b="1" dirty="0"/>
              <a:t>吳怡霈</a:t>
            </a:r>
            <a:endParaRPr lang="zh-TW" altLang="en-US" sz="18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035463"/>
              </p:ext>
            </p:extLst>
          </p:nvPr>
        </p:nvGraphicFramePr>
        <p:xfrm>
          <a:off x="539552" y="1412777"/>
          <a:ext cx="8208914" cy="50405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6491"/>
                <a:gridCol w="5512423"/>
              </a:tblGrid>
              <a:tr h="792426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1830-1850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開場</a:t>
                      </a:r>
                      <a:r>
                        <a:rPr lang="en-US" sz="2000" kern="100">
                          <a:effectLst/>
                        </a:rPr>
                        <a:t>~</a:t>
                      </a:r>
                      <a:r>
                        <a:rPr lang="zh-TW" sz="2000" kern="100">
                          <a:effectLst/>
                        </a:rPr>
                        <a:t>樂團表演丘與樂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467933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1855-1915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Trash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287757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1920-1940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梁文音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287757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1940-1955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翁立友</a:t>
                      </a:r>
                      <a:r>
                        <a:rPr lang="en-US" sz="2000" kern="100">
                          <a:effectLst/>
                        </a:rPr>
                        <a:t>-Kala (3</a:t>
                      </a:r>
                      <a:r>
                        <a:rPr lang="zh-TW" sz="2000" kern="100">
                          <a:effectLst/>
                        </a:rPr>
                        <a:t>首</a:t>
                      </a:r>
                      <a:r>
                        <a:rPr lang="en-US" sz="2000" kern="100">
                          <a:effectLst/>
                        </a:rPr>
                        <a:t>)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792426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2000-2020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zh-TW" sz="2000" kern="100">
                          <a:effectLst/>
                        </a:rPr>
                        <a:t>主持人開場</a:t>
                      </a:r>
                      <a:r>
                        <a:rPr lang="en-US" sz="2000" kern="100">
                          <a:effectLst/>
                        </a:rPr>
                        <a:t>~~</a:t>
                      </a:r>
                      <a:endParaRPr lang="zh-TW" sz="2000" kern="100">
                        <a:effectLst/>
                      </a:endParaRP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SpeXial-Kala (4</a:t>
                      </a:r>
                      <a:r>
                        <a:rPr lang="zh-TW" sz="2000" kern="100">
                          <a:effectLst/>
                        </a:rPr>
                        <a:t>首</a:t>
                      </a:r>
                      <a:r>
                        <a:rPr lang="en-US" sz="2000" kern="100">
                          <a:effectLst/>
                        </a:rPr>
                        <a:t>)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396212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202</a:t>
                      </a:r>
                      <a:r>
                        <a:rPr lang="en-US" altLang="zh-TW" sz="2000" kern="100" dirty="0" smtClean="0">
                          <a:effectLst/>
                        </a:rPr>
                        <a:t>0</a:t>
                      </a:r>
                      <a:r>
                        <a:rPr lang="en-US" sz="2000" kern="100" dirty="0" smtClean="0">
                          <a:effectLst/>
                        </a:rPr>
                        <a:t>-2045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市府團隊</a:t>
                      </a:r>
                      <a:r>
                        <a:rPr lang="en-US" sz="2000" kern="100" dirty="0">
                          <a:effectLst/>
                        </a:rPr>
                        <a:t>+</a:t>
                      </a:r>
                      <a:r>
                        <a:rPr lang="zh-TW" sz="2000" kern="100" dirty="0">
                          <a:effectLst/>
                        </a:rPr>
                        <a:t>市長致詞</a:t>
                      </a:r>
                      <a:r>
                        <a:rPr lang="en-US" sz="2000" kern="100" dirty="0">
                          <a:effectLst/>
                        </a:rPr>
                        <a:t>+</a:t>
                      </a:r>
                      <a:r>
                        <a:rPr lang="zh-TW" sz="2000" kern="100" dirty="0">
                          <a:effectLst/>
                        </a:rPr>
                        <a:t>煙火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396212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2045-2100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倪安東</a:t>
                      </a:r>
                      <a:r>
                        <a:rPr lang="en-US" sz="2000" kern="100">
                          <a:effectLst/>
                        </a:rPr>
                        <a:t>Kala (3</a:t>
                      </a:r>
                      <a:r>
                        <a:rPr lang="zh-TW" sz="2000" kern="100">
                          <a:effectLst/>
                        </a:rPr>
                        <a:t>首</a:t>
                      </a:r>
                      <a:r>
                        <a:rPr lang="en-US" sz="2000" kern="100">
                          <a:effectLst/>
                        </a:rPr>
                        <a:t>)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413706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2100-2120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曾沛慈</a:t>
                      </a:r>
                      <a:r>
                        <a:rPr lang="en-US" sz="2000" kern="100">
                          <a:effectLst/>
                        </a:rPr>
                        <a:t>-Kala (3</a:t>
                      </a:r>
                      <a:r>
                        <a:rPr lang="zh-TW" sz="2000" kern="100">
                          <a:effectLst/>
                        </a:rPr>
                        <a:t>首</a:t>
                      </a:r>
                      <a:r>
                        <a:rPr lang="en-US" sz="2000" kern="100">
                          <a:effectLst/>
                        </a:rPr>
                        <a:t>)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396212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2120-2135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陳勢安</a:t>
                      </a:r>
                      <a:r>
                        <a:rPr lang="en-US" sz="2000" kern="100">
                          <a:effectLst/>
                        </a:rPr>
                        <a:t>-Kala (3</a:t>
                      </a:r>
                      <a:r>
                        <a:rPr lang="zh-TW" sz="2000" kern="100">
                          <a:effectLst/>
                        </a:rPr>
                        <a:t>首</a:t>
                      </a:r>
                      <a:r>
                        <a:rPr lang="en-US" sz="2000" kern="100">
                          <a:effectLst/>
                        </a:rPr>
                        <a:t>)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396212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2135-2158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張震嶽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413706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2159~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主持人</a:t>
                      </a:r>
                      <a:r>
                        <a:rPr lang="en-US" sz="2000" kern="100" dirty="0" err="1">
                          <a:effectLst/>
                        </a:rPr>
                        <a:t>Ending+Roll</a:t>
                      </a:r>
                      <a:r>
                        <a:rPr lang="zh-TW" sz="2000" kern="100" dirty="0">
                          <a:effectLst/>
                        </a:rPr>
                        <a:t>卡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986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200" dirty="0" smtClean="0"/>
              <a:t>10</a:t>
            </a:r>
            <a:r>
              <a:rPr lang="zh-TW" altLang="en-US" sz="2200" dirty="0" smtClean="0"/>
              <a:t>月</a:t>
            </a:r>
            <a:r>
              <a:rPr lang="en-US" altLang="zh-TW" sz="2200" dirty="0" smtClean="0"/>
              <a:t>12</a:t>
            </a:r>
            <a:r>
              <a:rPr lang="zh-TW" altLang="en-US" sz="2200" dirty="0" smtClean="0"/>
              <a:t>日 活動流程</a:t>
            </a:r>
            <a:r>
              <a:rPr lang="en-US" altLang="zh-TW" sz="2200" dirty="0" smtClean="0"/>
              <a:t>-</a:t>
            </a:r>
            <a:br>
              <a:rPr lang="en-US" altLang="zh-TW" sz="2200" dirty="0" smtClean="0"/>
            </a:br>
            <a:r>
              <a:rPr lang="zh-TW" altLang="en-US" sz="2000" dirty="0"/>
              <a:t>梧棲觀光</a:t>
            </a:r>
            <a:r>
              <a:rPr lang="zh-TW" altLang="en-US" sz="2000" dirty="0" smtClean="0"/>
              <a:t>漁港</a:t>
            </a:r>
            <a:r>
              <a:rPr lang="en-US" altLang="zh-TW" sz="2000" dirty="0"/>
              <a:t>(</a:t>
            </a:r>
            <a:r>
              <a:rPr lang="zh-TW" altLang="en-US" sz="2000" dirty="0" smtClean="0"/>
              <a:t>臺</a:t>
            </a:r>
            <a:r>
              <a:rPr lang="zh-TW" altLang="zh-TW" sz="2000" dirty="0" smtClean="0"/>
              <a:t>中市</a:t>
            </a:r>
            <a:r>
              <a:rPr lang="zh-TW" altLang="zh-TW" sz="2000" dirty="0"/>
              <a:t>清水區海濱里北堤路</a:t>
            </a:r>
            <a:r>
              <a:rPr lang="en-US" altLang="zh-TW" sz="2000" dirty="0"/>
              <a:t>30</a:t>
            </a:r>
            <a:r>
              <a:rPr lang="zh-TW" altLang="zh-TW" sz="2000" dirty="0"/>
              <a:t>號）</a:t>
            </a:r>
            <a:endParaRPr lang="zh-TW" altLang="en-US" sz="20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046774"/>
              </p:ext>
            </p:extLst>
          </p:nvPr>
        </p:nvGraphicFramePr>
        <p:xfrm>
          <a:off x="827584" y="4907280"/>
          <a:ext cx="7632848" cy="1706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817"/>
                <a:gridCol w="6120031"/>
              </a:tblGrid>
              <a:tr h="193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17:00-17:10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貴賓致詞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4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17:10~17:40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400" kern="100" dirty="0">
                          <a:effectLst/>
                        </a:rPr>
                        <a:t>客家文武場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400" kern="100" dirty="0">
                          <a:effectLst/>
                        </a:rPr>
                        <a:t>客家八音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400" kern="100" dirty="0">
                          <a:effectLst/>
                        </a:rPr>
                        <a:t>客家山歌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4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17:40~18:25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400" kern="100" dirty="0" smtClean="0">
                          <a:effectLst/>
                        </a:rPr>
                        <a:t>林文</a:t>
                      </a:r>
                      <a:r>
                        <a:rPr lang="en-US" altLang="zh-TW" sz="1400" kern="100" dirty="0" err="1" smtClean="0">
                          <a:effectLst/>
                        </a:rPr>
                        <a:t>chmark</a:t>
                      </a:r>
                      <a:r>
                        <a:rPr lang="zh-TW" altLang="en-US" sz="1400" kern="100" dirty="0" smtClean="0">
                          <a:effectLst/>
                        </a:rPr>
                        <a:t>打擊歌舞</a:t>
                      </a:r>
                      <a:r>
                        <a:rPr lang="zh-TW" sz="1400" kern="100" dirty="0" smtClean="0">
                          <a:effectLst/>
                        </a:rPr>
                        <a:t>表演</a:t>
                      </a:r>
                      <a:endParaRPr lang="zh-TW" sz="1400" kern="1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400" kern="100" dirty="0">
                          <a:effectLst/>
                        </a:rPr>
                        <a:t>杜咪公主文化藝術團歌舞表演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400" kern="100" dirty="0">
                          <a:effectLst/>
                        </a:rPr>
                        <a:t>打擊</a:t>
                      </a:r>
                      <a:r>
                        <a:rPr lang="en-US" sz="1400" kern="100" dirty="0">
                          <a:effectLst/>
                        </a:rPr>
                        <a:t>/</a:t>
                      </a:r>
                      <a:r>
                        <a:rPr lang="zh-TW" sz="1400" kern="100" dirty="0">
                          <a:effectLst/>
                        </a:rPr>
                        <a:t>吹奏澳洲原住民樂器傳統歌謠演唱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18:30~19:00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知名藝人演唱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306684"/>
              </p:ext>
            </p:extLst>
          </p:nvPr>
        </p:nvGraphicFramePr>
        <p:xfrm>
          <a:off x="827583" y="1340768"/>
          <a:ext cx="7704857" cy="3600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0603"/>
                <a:gridCol w="1540603"/>
                <a:gridCol w="1540603"/>
                <a:gridCol w="1541524"/>
                <a:gridCol w="1541524"/>
              </a:tblGrid>
              <a:tr h="378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時間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歡樂主舞台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街頭嘉年華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DIY</a:t>
                      </a:r>
                      <a:r>
                        <a:rPr lang="zh-TW" sz="1600" kern="100">
                          <a:effectLst/>
                        </a:rPr>
                        <a:t>創意王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海賊王探險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8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13:30-14:00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捏捏麵團人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TW" sz="16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彩繪海洋風名片夾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TW" sz="16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小魚缸果凍蠟</a:t>
                      </a:r>
                      <a:r>
                        <a:rPr lang="en-US" sz="1600" kern="100" dirty="0">
                          <a:effectLst/>
                        </a:rPr>
                        <a:t>DIY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8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14:00-14:05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主持人開場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限時追緝令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海洋甜蜜蜜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小丑歡樂汽球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人魚泡泡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藍公主雕像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卜派水手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航海員測試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放長線釣大魚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海底撈月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8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14:05-14:20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貴賓致詞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684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14:20-15:00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逗號劇團</a:t>
                      </a:r>
                      <a:r>
                        <a:rPr lang="en-US" sz="1600" kern="100">
                          <a:effectLst/>
                        </a:rPr>
                        <a:t>--</a:t>
                      </a:r>
                      <a:r>
                        <a:rPr lang="zh-TW" sz="1600" kern="100">
                          <a:effectLst/>
                        </a:rPr>
                        <a:t>禮物不見了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8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15:00-15:30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魔術偶像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684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15:30-16:30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紅鼻子劇團特技嘉年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684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16:30-17:00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身聲劇場「無所不擊」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810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39552" y="1628800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2400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電視同步</a:t>
            </a:r>
            <a:r>
              <a:rPr lang="en-US" altLang="zh-TW" sz="2400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LIVE</a:t>
            </a:r>
            <a:r>
              <a:rPr lang="zh-TW" altLang="en-US" sz="2400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直播</a:t>
            </a:r>
            <a:r>
              <a:rPr lang="en-US" altLang="zh-TW" sz="2400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10/10(</a:t>
            </a:r>
            <a:r>
              <a:rPr lang="zh-TW" altLang="en-US" sz="2400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2400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 17:00~22:00 </a:t>
            </a:r>
            <a:r>
              <a:rPr lang="zh-TW" altLang="en-US" sz="2400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中天娛樂台、中視綜藝台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10/10(</a:t>
            </a:r>
            <a:r>
              <a:rPr lang="zh-TW" altLang="en-US" sz="2400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2400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 20:00~22:00 </a:t>
            </a:r>
            <a:r>
              <a:rPr lang="zh-TW" altLang="en-US" sz="2400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中視無線台</a:t>
            </a:r>
            <a:r>
              <a:rPr lang="en-US" altLang="zh-TW" sz="2400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(CH10) 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10/11(</a:t>
            </a:r>
            <a:r>
              <a:rPr lang="zh-TW" altLang="en-US" sz="2400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en-US" altLang="zh-TW" sz="2400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 20:00~22:00 </a:t>
            </a:r>
            <a:r>
              <a:rPr lang="zh-TW" altLang="en-US" sz="2400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中視無線台</a:t>
            </a:r>
            <a:r>
              <a:rPr lang="en-US" altLang="zh-TW" sz="2400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(CH10)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61053" y="4437112"/>
            <a:ext cx="6005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手機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 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線上直播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**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台灣好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，點選「中視」頻道收看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**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中天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快點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TV – APP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1680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\\Info-fs3\業務行銷部$\進行中案子\國慶煙火\硬體合成圖\確認\觀禮台配置圖(0923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" t="7560" r="2582" b="1618"/>
          <a:stretch/>
        </p:blipFill>
        <p:spPr bwMode="auto">
          <a:xfrm>
            <a:off x="1" y="1907"/>
            <a:ext cx="8988491" cy="687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向下箭號 3"/>
          <p:cNvSpPr/>
          <p:nvPr/>
        </p:nvSpPr>
        <p:spPr>
          <a:xfrm rot="809889">
            <a:off x="6542936" y="48104"/>
            <a:ext cx="384043" cy="27003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入</a:t>
            </a:r>
          </a:p>
        </p:txBody>
      </p:sp>
      <p:sp>
        <p:nvSpPr>
          <p:cNvPr id="6" name="向下箭號 5"/>
          <p:cNvSpPr/>
          <p:nvPr/>
        </p:nvSpPr>
        <p:spPr>
          <a:xfrm rot="19927375">
            <a:off x="5563789" y="5138022"/>
            <a:ext cx="384043" cy="27003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出</a:t>
            </a:r>
            <a:endParaRPr lang="zh-TW" altLang="en-US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63755" y="1106742"/>
            <a:ext cx="576064" cy="270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668012" y="339616"/>
            <a:ext cx="384043" cy="227066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1445230" y="1700808"/>
            <a:ext cx="648072" cy="648072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橢圓 9"/>
          <p:cNvSpPr/>
          <p:nvPr/>
        </p:nvSpPr>
        <p:spPr>
          <a:xfrm>
            <a:off x="2483768" y="2708920"/>
            <a:ext cx="648072" cy="648072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2939819" y="45551"/>
            <a:ext cx="648072" cy="648072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2939819" y="184921"/>
            <a:ext cx="792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5103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tv143405\Desktop\藝人進場動線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85" y="494512"/>
            <a:ext cx="9144000" cy="584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單箭頭接點 4"/>
          <p:cNvCxnSpPr/>
          <p:nvPr/>
        </p:nvCxnSpPr>
        <p:spPr>
          <a:xfrm flipH="1">
            <a:off x="2873229" y="6291318"/>
            <a:ext cx="960107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3833336" y="6152819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貴賓及媒體出場動線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flipH="1">
            <a:off x="2873229" y="6569532"/>
            <a:ext cx="960107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3833336" y="643103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貴賓及媒體進場動線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7504" y="6337485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/>
              <a:t>媒體舞台出入動線圖</a:t>
            </a:r>
            <a:endParaRPr lang="zh-TW" altLang="en-US" sz="2000" b="1" dirty="0"/>
          </a:p>
        </p:txBody>
      </p:sp>
      <p:sp>
        <p:nvSpPr>
          <p:cNvPr id="3" name="文字方塊 2"/>
          <p:cNvSpPr txBox="1"/>
          <p:nvPr/>
        </p:nvSpPr>
        <p:spPr>
          <a:xfrm>
            <a:off x="827584" y="1193101"/>
            <a:ext cx="461665" cy="10801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58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中南一路</a:t>
            </a:r>
            <a:endParaRPr lang="zh-TW" altLang="en-US" b="1" dirty="0">
              <a:solidFill>
                <a:srgbClr val="0058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5019" y="3415998"/>
            <a:ext cx="496579" cy="33855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7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西</a:t>
            </a:r>
            <a:r>
              <a:rPr lang="zh-TW" altLang="en-US" sz="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側入口</a:t>
            </a:r>
            <a:endParaRPr lang="zh-TW" altLang="en-US" sz="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7505" y="5085184"/>
            <a:ext cx="615804" cy="738664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1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貴賓觀禮臺</a:t>
            </a:r>
            <a:endParaRPr lang="zh-TW" altLang="en-US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167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310974"/>
          </a:xfrm>
        </p:spPr>
      </p:pic>
      <p:sp>
        <p:nvSpPr>
          <p:cNvPr id="5" name="文字方塊 4"/>
          <p:cNvSpPr txBox="1"/>
          <p:nvPr/>
        </p:nvSpPr>
        <p:spPr>
          <a:xfrm>
            <a:off x="107504" y="5949280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/>
              <a:t>停車</a:t>
            </a:r>
            <a:r>
              <a:rPr lang="en-US" altLang="zh-TW" sz="3200" b="1" dirty="0" smtClean="0"/>
              <a:t>&amp;</a:t>
            </a:r>
            <a:r>
              <a:rPr lang="zh-TW" altLang="en-US" sz="3200" b="1" dirty="0" smtClean="0"/>
              <a:t>接駁點示意圖</a:t>
            </a:r>
            <a:endParaRPr lang="zh-TW" altLang="en-US" sz="3200" b="1" dirty="0"/>
          </a:p>
        </p:txBody>
      </p:sp>
      <p:sp>
        <p:nvSpPr>
          <p:cNvPr id="7" name="矩形 6"/>
          <p:cNvSpPr/>
          <p:nvPr/>
        </p:nvSpPr>
        <p:spPr>
          <a:xfrm>
            <a:off x="107504" y="5302949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/>
              <a:t>交通管制</a:t>
            </a:r>
            <a:r>
              <a:rPr lang="en-US" altLang="zh-TW" sz="3200" b="1" dirty="0" smtClean="0"/>
              <a:t>&amp;</a:t>
            </a:r>
            <a:endParaRPr lang="zh-TW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83189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交通管制文字說明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25144"/>
          </a:xfrm>
        </p:spPr>
        <p:txBody>
          <a:bodyPr>
            <a:normAutofit lnSpcReduction="10000"/>
          </a:bodyPr>
          <a:lstStyle/>
          <a:p>
            <a:pPr marL="971550" lvl="1" indent="-514350">
              <a:buAutoNum type="arabicPeriod"/>
            </a:pPr>
            <a:r>
              <a:rPr lang="zh-TW" altLang="zh-TW" dirty="0" smtClean="0"/>
              <a:t>台</a:t>
            </a:r>
            <a:r>
              <a:rPr lang="en-US" altLang="zh-TW" dirty="0"/>
              <a:t>17</a:t>
            </a:r>
            <a:r>
              <a:rPr lang="zh-TW" altLang="zh-TW" dirty="0"/>
              <a:t>線以西</a:t>
            </a:r>
            <a:r>
              <a:rPr lang="en-US" altLang="zh-TW" dirty="0"/>
              <a:t>(</a:t>
            </a:r>
            <a:r>
              <a:rPr lang="zh-TW" altLang="zh-TW" dirty="0"/>
              <a:t>中清路至南橫二路段</a:t>
            </a:r>
            <a:r>
              <a:rPr lang="en-US" altLang="zh-TW" dirty="0"/>
              <a:t>)</a:t>
            </a:r>
            <a:r>
              <a:rPr lang="zh-TW" altLang="zh-TW" dirty="0"/>
              <a:t>設置為車輛禁入區，管制時間：</a:t>
            </a:r>
            <a:r>
              <a:rPr lang="en-US" altLang="zh-TW" dirty="0"/>
              <a:t>14</a:t>
            </a:r>
            <a:r>
              <a:rPr lang="zh-TW" altLang="zh-TW" dirty="0"/>
              <a:t>：</a:t>
            </a:r>
            <a:r>
              <a:rPr lang="en-US" altLang="zh-TW" dirty="0"/>
              <a:t>00—23</a:t>
            </a:r>
            <a:r>
              <a:rPr lang="zh-TW" altLang="zh-TW" dirty="0"/>
              <a:t>：</a:t>
            </a:r>
            <a:r>
              <a:rPr lang="en-US" altLang="zh-TW" dirty="0" smtClean="0"/>
              <a:t>30</a:t>
            </a:r>
          </a:p>
          <a:p>
            <a:pPr marL="800100" lvl="1" indent="-342900">
              <a:buAutoNum type="arabicPeriod"/>
            </a:pPr>
            <a:endParaRPr lang="zh-TW" altLang="zh-TW" sz="1800" dirty="0"/>
          </a:p>
          <a:p>
            <a:pPr marL="457200" lvl="1" indent="0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 </a:t>
            </a:r>
            <a:r>
              <a:rPr lang="zh-TW" altLang="zh-TW" dirty="0" smtClean="0"/>
              <a:t>台</a:t>
            </a:r>
            <a:r>
              <a:rPr lang="en-US" altLang="zh-TW" dirty="0"/>
              <a:t>61</a:t>
            </a:r>
            <a:r>
              <a:rPr lang="zh-TW" altLang="zh-TW" dirty="0"/>
              <a:t>線以西之台</a:t>
            </a:r>
            <a:r>
              <a:rPr lang="en-US" altLang="zh-TW" dirty="0"/>
              <a:t>10</a:t>
            </a:r>
            <a:r>
              <a:rPr lang="zh-TW" altLang="zh-TW" dirty="0"/>
              <a:t>線及台</a:t>
            </a:r>
            <a:r>
              <a:rPr lang="en-US" altLang="zh-TW" dirty="0"/>
              <a:t>12</a:t>
            </a:r>
            <a:r>
              <a:rPr lang="zh-TW" altLang="zh-TW" dirty="0"/>
              <a:t>線路段規劃為大眾運輸管制區，管制時間自</a:t>
            </a:r>
            <a:r>
              <a:rPr lang="en-US" altLang="zh-TW" dirty="0"/>
              <a:t>16</a:t>
            </a:r>
            <a:r>
              <a:rPr lang="zh-TW" altLang="zh-TW" dirty="0"/>
              <a:t>：</a:t>
            </a:r>
            <a:r>
              <a:rPr lang="en-US" altLang="zh-TW" dirty="0"/>
              <a:t>00</a:t>
            </a:r>
            <a:r>
              <a:rPr lang="zh-TW" altLang="zh-TW" dirty="0"/>
              <a:t>至輸運</a:t>
            </a:r>
            <a:r>
              <a:rPr lang="zh-TW" altLang="zh-TW" dirty="0" smtClean="0"/>
              <a:t>結束</a:t>
            </a:r>
            <a:endParaRPr lang="en-US" altLang="zh-TW" dirty="0" smtClean="0"/>
          </a:p>
          <a:p>
            <a:pPr marL="457200" lvl="1" indent="0">
              <a:buNone/>
            </a:pPr>
            <a:endParaRPr lang="zh-TW" altLang="zh-TW" sz="1800" dirty="0"/>
          </a:p>
          <a:p>
            <a:pPr marL="457200" lvl="1" indent="0"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 </a:t>
            </a:r>
            <a:r>
              <a:rPr lang="zh-TW" altLang="zh-TW" dirty="0" smtClean="0"/>
              <a:t>台</a:t>
            </a:r>
            <a:r>
              <a:rPr lang="en-US" altLang="zh-TW" dirty="0"/>
              <a:t>61</a:t>
            </a:r>
            <a:r>
              <a:rPr lang="zh-TW" altLang="zh-TW" dirty="0"/>
              <a:t>線西濱高架道路部份下匝道管制，管制時間：</a:t>
            </a:r>
            <a:r>
              <a:rPr lang="en-US" altLang="zh-TW" dirty="0"/>
              <a:t>18</a:t>
            </a:r>
            <a:r>
              <a:rPr lang="zh-TW" altLang="zh-TW" dirty="0"/>
              <a:t>：</a:t>
            </a:r>
            <a:r>
              <a:rPr lang="en-US" altLang="zh-TW" dirty="0"/>
              <a:t>00—20</a:t>
            </a:r>
            <a:r>
              <a:rPr lang="zh-TW" altLang="zh-TW" dirty="0"/>
              <a:t>：</a:t>
            </a:r>
            <a:r>
              <a:rPr lang="en-US" altLang="zh-TW" dirty="0"/>
              <a:t>00(</a:t>
            </a:r>
            <a:r>
              <a:rPr lang="zh-TW" altLang="zh-TW" dirty="0"/>
              <a:t>北上為梧棲和清水匝道，南下為梧棲和龍井匝道</a:t>
            </a:r>
            <a:r>
              <a:rPr lang="en-US" altLang="zh-TW" dirty="0" smtClean="0"/>
              <a:t>)</a:t>
            </a:r>
          </a:p>
          <a:p>
            <a:pPr marL="457200" lvl="1" indent="0">
              <a:buNone/>
            </a:pPr>
            <a:endParaRPr lang="zh-TW" altLang="zh-TW" sz="1800" dirty="0"/>
          </a:p>
          <a:p>
            <a:pPr marL="457200" lvl="1" indent="0"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 </a:t>
            </a:r>
            <a:r>
              <a:rPr lang="zh-TW" altLang="zh-TW" dirty="0" smtClean="0"/>
              <a:t>南</a:t>
            </a:r>
            <a:r>
              <a:rPr lang="zh-TW" altLang="zh-TW" dirty="0"/>
              <a:t>橫八路及龍昌路管制人、車禁入</a:t>
            </a:r>
            <a:r>
              <a:rPr lang="en-US" altLang="zh-TW" dirty="0"/>
              <a:t>(</a:t>
            </a:r>
            <a:r>
              <a:rPr lang="zh-TW" altLang="zh-TW" dirty="0"/>
              <a:t>安全及緊急救援</a:t>
            </a:r>
            <a:r>
              <a:rPr lang="en-US" altLang="zh-TW" dirty="0"/>
              <a:t>)</a:t>
            </a:r>
            <a:endParaRPr lang="zh-TW" altLang="zh-TW" sz="18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1795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接駁車</a:t>
            </a:r>
            <a:r>
              <a:rPr lang="zh-TW" altLang="zh-TW" dirty="0" smtClean="0"/>
              <a:t>規劃</a:t>
            </a:r>
            <a:r>
              <a:rPr lang="zh-TW" altLang="en-US" dirty="0" smtClean="0"/>
              <a:t>文字說明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844825"/>
            <a:ext cx="8856984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zh-TW" dirty="0" smtClean="0"/>
              <a:t>梧棲</a:t>
            </a:r>
            <a:r>
              <a:rPr lang="zh-TW" altLang="zh-TW" dirty="0"/>
              <a:t>線：梧棲新市鎮</a:t>
            </a:r>
            <a:r>
              <a:rPr lang="zh-TW" altLang="zh-TW" dirty="0" smtClean="0"/>
              <a:t>停車場</a:t>
            </a:r>
            <a:r>
              <a:rPr lang="en-US" altLang="zh-TW" dirty="0" smtClean="0"/>
              <a:t>(</a:t>
            </a:r>
            <a:r>
              <a:rPr lang="zh-TW" altLang="en-US" dirty="0" smtClean="0"/>
              <a:t>大勇路及四維路一段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2.</a:t>
            </a:r>
            <a:r>
              <a:rPr lang="zh-TW" altLang="zh-TW" dirty="0"/>
              <a:t>靜宜線：靜宜</a:t>
            </a:r>
            <a:r>
              <a:rPr lang="zh-TW" altLang="zh-TW" dirty="0" smtClean="0"/>
              <a:t>大學</a:t>
            </a:r>
            <a:r>
              <a:rPr lang="en-US" altLang="zh-TW" dirty="0" smtClean="0"/>
              <a:t>(BRT</a:t>
            </a:r>
            <a:r>
              <a:rPr lang="zh-TW" altLang="zh-TW" dirty="0" smtClean="0"/>
              <a:t>終點站</a:t>
            </a:r>
            <a:r>
              <a:rPr lang="en-US" altLang="zh-TW" dirty="0"/>
              <a:t>)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3</a:t>
            </a:r>
            <a:r>
              <a:rPr lang="en-US" altLang="zh-TW" dirty="0"/>
              <a:t>.</a:t>
            </a:r>
            <a:r>
              <a:rPr lang="zh-TW" altLang="zh-TW" dirty="0"/>
              <a:t>清水線：清水</a:t>
            </a:r>
            <a:r>
              <a:rPr lang="zh-TW" altLang="zh-TW" dirty="0" smtClean="0"/>
              <a:t>火車站</a:t>
            </a:r>
            <a:r>
              <a:rPr lang="en-US" altLang="zh-TW" dirty="0" smtClean="0"/>
              <a:t>(</a:t>
            </a:r>
            <a:r>
              <a:rPr lang="zh-TW" altLang="en-US" dirty="0" smtClean="0"/>
              <a:t>星海路及中興街口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zh-TW" dirty="0" smtClean="0">
                <a:latin typeface="新細明體"/>
                <a:ea typeface="新細明體"/>
              </a:rPr>
              <a:t>※</a:t>
            </a:r>
            <a:r>
              <a:rPr lang="zh-TW" altLang="zh-TW" dirty="0"/>
              <a:t>去</a:t>
            </a:r>
            <a:r>
              <a:rPr lang="zh-TW" altLang="zh-TW" dirty="0" smtClean="0"/>
              <a:t>程</a:t>
            </a:r>
            <a:r>
              <a:rPr lang="zh-TW" altLang="en-US" dirty="0" smtClean="0">
                <a:latin typeface="新細明體"/>
                <a:ea typeface="新細明體"/>
              </a:rPr>
              <a:t>：</a:t>
            </a:r>
            <a:r>
              <a:rPr lang="zh-TW" altLang="zh-TW" dirty="0" smtClean="0"/>
              <a:t>從</a:t>
            </a:r>
            <a:r>
              <a:rPr lang="zh-TW" altLang="zh-TW" dirty="0"/>
              <a:t>下午</a:t>
            </a:r>
            <a:r>
              <a:rPr lang="en-US" altLang="zh-TW" dirty="0"/>
              <a:t>4</a:t>
            </a:r>
            <a:r>
              <a:rPr lang="zh-TW" altLang="zh-TW" dirty="0"/>
              <a:t>至晚上</a:t>
            </a:r>
            <a:r>
              <a:rPr lang="en-US" altLang="zh-TW" dirty="0"/>
              <a:t>7</a:t>
            </a:r>
            <a:r>
              <a:rPr lang="zh-TW" altLang="zh-TW" dirty="0"/>
              <a:t>時載往</a:t>
            </a:r>
            <a:r>
              <a:rPr lang="zh-TW" altLang="zh-TW" dirty="0" smtClean="0"/>
              <a:t>會場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zh-TW" dirty="0">
                <a:latin typeface="新細明體"/>
                <a:ea typeface="新細明體"/>
              </a:rPr>
              <a:t>※</a:t>
            </a:r>
            <a:r>
              <a:rPr lang="zh-TW" altLang="zh-TW" dirty="0" smtClean="0"/>
              <a:t>回程</a:t>
            </a:r>
            <a:r>
              <a:rPr lang="zh-TW" altLang="en-US" dirty="0">
                <a:latin typeface="新細明體"/>
              </a:rPr>
              <a:t>：</a:t>
            </a:r>
            <a:r>
              <a:rPr lang="zh-TW" altLang="zh-TW" dirty="0" smtClean="0"/>
              <a:t>從</a:t>
            </a:r>
            <a:r>
              <a:rPr lang="zh-TW" altLang="zh-TW" dirty="0"/>
              <a:t>晚上</a:t>
            </a:r>
            <a:r>
              <a:rPr lang="en-US" altLang="zh-TW" dirty="0"/>
              <a:t>8</a:t>
            </a:r>
            <a:r>
              <a:rPr lang="zh-TW" altLang="zh-TW" dirty="0"/>
              <a:t>時起由臺中港接駁返回，直至現場民眾載運</a:t>
            </a:r>
            <a:r>
              <a:rPr lang="zh-TW" altLang="zh-TW" dirty="0" smtClean="0"/>
              <a:t>完畢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3809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清水火車站加開班次</a:t>
            </a: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730499"/>
              </p:ext>
            </p:extLst>
          </p:nvPr>
        </p:nvGraphicFramePr>
        <p:xfrm>
          <a:off x="323528" y="1219630"/>
          <a:ext cx="8712968" cy="53819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8567"/>
                <a:gridCol w="1156837"/>
                <a:gridCol w="4127564"/>
              </a:tblGrid>
              <a:tr h="8922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時間</a:t>
                      </a:r>
                      <a:r>
                        <a:rPr lang="en-US" sz="24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altLang="zh-TW" sz="24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月</a:t>
                      </a:r>
                      <a:r>
                        <a:rPr lang="en-US" sz="24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</a:rPr>
                        <a:t>、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r>
                        <a:rPr lang="zh-TW" sz="24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日）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85" marR="636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</a:rPr>
                        <a:t>車次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85" marR="636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</a:rPr>
                        <a:t>起訖站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85" marR="63685" marT="0" marB="0" anchor="ctr"/>
                </a:tc>
              </a:tr>
              <a:tr h="690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</a:rPr>
                        <a:t>：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35(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</a:rPr>
                        <a:t>台中開車時間）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85" marR="636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</a:rPr>
                        <a:t>2638</a:t>
                      </a:r>
                      <a:endParaRPr lang="zh-TW" sz="2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85" marR="636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>
                          <a:solidFill>
                            <a:schemeClr val="tx1"/>
                          </a:solidFill>
                          <a:effectLst/>
                        </a:rPr>
                        <a:t>台中</a:t>
                      </a: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r>
                        <a:rPr lang="zh-TW" sz="2400" b="1" kern="100">
                          <a:solidFill>
                            <a:schemeClr val="tx1"/>
                          </a:solidFill>
                          <a:effectLst/>
                        </a:rPr>
                        <a:t>清水</a:t>
                      </a: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</a:rPr>
                        <a:t>(16</a:t>
                      </a:r>
                      <a:r>
                        <a:rPr lang="zh-TW" sz="2400" b="1" kern="100">
                          <a:solidFill>
                            <a:schemeClr val="tx1"/>
                          </a:solidFill>
                          <a:effectLst/>
                        </a:rPr>
                        <a:t>：</a:t>
                      </a: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r>
                        <a:rPr lang="zh-TW" sz="2400" b="1" kern="100">
                          <a:solidFill>
                            <a:schemeClr val="tx1"/>
                          </a:solidFill>
                          <a:effectLst/>
                        </a:rPr>
                        <a:t>到</a:t>
                      </a: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TW" sz="2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85" marR="63685" marT="0" marB="0" anchor="ctr"/>
                </a:tc>
              </a:tr>
              <a:tr h="690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</a:rPr>
                        <a:t>：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03(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</a:rPr>
                        <a:t>清水開車時間）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85" marR="636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</a:rPr>
                        <a:t>2677</a:t>
                      </a:r>
                      <a:endParaRPr lang="zh-TW" sz="2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85" marR="636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</a:rPr>
                        <a:t>清水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</a:rPr>
                        <a:t>台中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(22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</a:rPr>
                        <a:t>：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02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</a:rPr>
                        <a:t>到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85" marR="63685" marT="0" marB="0" anchor="ctr"/>
                </a:tc>
              </a:tr>
              <a:tr h="690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</a:rPr>
                        <a:t>：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42(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</a:rPr>
                        <a:t>清水開車時間）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85" marR="636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</a:rPr>
                        <a:t>2681</a:t>
                      </a:r>
                      <a:endParaRPr lang="zh-TW" sz="2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85" marR="636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</a:rPr>
                        <a:t>清水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</a:rPr>
                        <a:t>豐原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(22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</a:rPr>
                        <a:t>：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</a:rPr>
                        <a:t>到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85" marR="63685" marT="0" marB="0" anchor="ctr"/>
                </a:tc>
              </a:tr>
              <a:tr h="10360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</a:rPr>
                        <a:t>：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34(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</a:rPr>
                        <a:t>清水開車時間）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85" marR="636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</a:rPr>
                        <a:t>2576</a:t>
                      </a:r>
                      <a:endParaRPr lang="zh-TW" sz="2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85" marR="636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</a:rPr>
                        <a:t>沙鹿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(22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</a:rPr>
                        <a:t>：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</a:rPr>
                        <a:t>開</a:t>
                      </a:r>
                      <a:r>
                        <a:rPr lang="en-US" sz="24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)—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        </a:t>
                      </a:r>
                      <a:r>
                        <a:rPr lang="zh-TW" sz="24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新竹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(23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</a:rPr>
                        <a:t>：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</a:rPr>
                        <a:t>到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85" marR="63685" marT="0" marB="0" anchor="ctr"/>
                </a:tc>
              </a:tr>
              <a:tr h="690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</a:rPr>
                        <a:t>：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43(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</a:rPr>
                        <a:t>清水開車時間）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85" marR="636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</a:rPr>
                        <a:t>2583</a:t>
                      </a:r>
                      <a:endParaRPr lang="zh-TW" sz="2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85" marR="636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</a:rPr>
                        <a:t>清水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—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</a:rPr>
                        <a:t>嘉義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(00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</a:rPr>
                        <a:t>：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</a:rPr>
                        <a:t>到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85" marR="63685" marT="0" marB="0" anchor="ctr"/>
                </a:tc>
              </a:tr>
              <a:tr h="690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</a:rPr>
                        <a:t>：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00(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</a:rPr>
                        <a:t>清水開車時間）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85" marR="636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</a:rPr>
                        <a:t>2685</a:t>
                      </a:r>
                      <a:endParaRPr lang="zh-TW" sz="2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85" marR="636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</a:rPr>
                        <a:t>清水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</a:rPr>
                        <a:t>台中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(23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</a:rPr>
                        <a:t>：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</a:rPr>
                        <a:t>到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85" marR="6368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991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600"/>
            <a:ext cx="9144000" cy="5593556"/>
          </a:xfrm>
        </p:spPr>
      </p:pic>
      <p:sp>
        <p:nvSpPr>
          <p:cNvPr id="5" name="文字方塊 4"/>
          <p:cNvSpPr txBox="1"/>
          <p:nvPr/>
        </p:nvSpPr>
        <p:spPr>
          <a:xfrm>
            <a:off x="1043608" y="1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/>
              <a:t>建議觀賞點</a:t>
            </a:r>
            <a:r>
              <a:rPr lang="en-US" altLang="zh-TW" sz="2800" b="1" dirty="0" smtClean="0"/>
              <a:t>19</a:t>
            </a:r>
            <a:r>
              <a:rPr lang="zh-TW" altLang="en-US" sz="2800" b="1" dirty="0" smtClean="0"/>
              <a:t>處</a:t>
            </a:r>
            <a:r>
              <a:rPr lang="en-US" altLang="zh-TW" sz="2800" b="1" dirty="0" smtClean="0"/>
              <a:t>-1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67544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935"/>
            <a:ext cx="9144000" cy="5543551"/>
          </a:xfrm>
        </p:spPr>
      </p:pic>
      <p:sp>
        <p:nvSpPr>
          <p:cNvPr id="5" name="文字方塊 4"/>
          <p:cNvSpPr txBox="1"/>
          <p:nvPr/>
        </p:nvSpPr>
        <p:spPr>
          <a:xfrm>
            <a:off x="1043608" y="1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/>
              <a:t>建議觀賞點</a:t>
            </a:r>
            <a:r>
              <a:rPr lang="en-US" altLang="zh-TW" sz="2800" b="1" dirty="0" smtClean="0"/>
              <a:t>19</a:t>
            </a:r>
            <a:r>
              <a:rPr lang="zh-TW" altLang="en-US" sz="2800" b="1" dirty="0" smtClean="0"/>
              <a:t>處</a:t>
            </a:r>
            <a:r>
              <a:rPr lang="en-US" altLang="zh-TW" sz="2800" b="1" dirty="0" smtClean="0"/>
              <a:t>-2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4901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750</Words>
  <Application>Microsoft Office PowerPoint</Application>
  <PresentationFormat>如螢幕大小 (4:3)</PresentationFormat>
  <Paragraphs>164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  103年國慶焰火在臺中 媒體包  臺中市政府觀光旅遊局製  聯絡人   曹忠猷  0933-573-838                 吳致萱  0937-228-736</vt:lpstr>
      <vt:lpstr>PowerPoint 簡報</vt:lpstr>
      <vt:lpstr>PowerPoint 簡報</vt:lpstr>
      <vt:lpstr>PowerPoint 簡報</vt:lpstr>
      <vt:lpstr>交通管制文字說明</vt:lpstr>
      <vt:lpstr>接駁車規劃文字說明</vt:lpstr>
      <vt:lpstr>清水火車站加開班次</vt:lpstr>
      <vt:lpstr>PowerPoint 簡報</vt:lpstr>
      <vt:lpstr>PowerPoint 簡報</vt:lpstr>
      <vt:lpstr>10月10日 晚會流程 主持人:岑永康+吳怡霈</vt:lpstr>
      <vt:lpstr>10月11日 晚會流程 主持人: JR+吳怡霈</vt:lpstr>
      <vt:lpstr>10月12日 活動流程- 梧棲觀光漁港(臺中市清水區海濱里北堤路30號）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103年國慶焰火在臺中 媒體包</dc:title>
  <dc:creator>吳致萱</dc:creator>
  <cp:lastModifiedBy>阮珮棻</cp:lastModifiedBy>
  <cp:revision>31</cp:revision>
  <cp:lastPrinted>2014-10-08T06:07:41Z</cp:lastPrinted>
  <dcterms:created xsi:type="dcterms:W3CDTF">2014-10-07T06:33:41Z</dcterms:created>
  <dcterms:modified xsi:type="dcterms:W3CDTF">2014-10-08T08:57:40Z</dcterms:modified>
</cp:coreProperties>
</file>